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sldIdLst>
    <p:sldId id="258" r:id="rId5"/>
    <p:sldId id="257" r:id="rId6"/>
    <p:sldId id="259" r:id="rId7"/>
    <p:sldId id="260" r:id="rId8"/>
    <p:sldId id="256" r:id="rId9"/>
    <p:sldId id="261" r:id="rId10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2E43920-0140-489A-9DB5-87CCACF8EB11}">
          <p14:sldIdLst>
            <p14:sldId id="258"/>
          </p14:sldIdLst>
        </p14:section>
        <p14:section name="Intro and Overview" id="{78FA46AB-96F8-45C7-AC44-9E6A6372EAC7}">
          <p14:sldIdLst>
            <p14:sldId id="257"/>
            <p14:sldId id="259"/>
            <p14:sldId id="260"/>
          </p14:sldIdLst>
        </p14:section>
        <p14:section name="Dashboard" id="{11C58C74-64B5-47A4-BA01-3143B5CC2DD7}">
          <p14:sldIdLst>
            <p14:sldId id="25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7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 N" userId="9284482f117619d7" providerId="LiveId" clId="{9FB51269-D182-4AF8-8220-D32F158539E6}"/>
    <pc:docChg chg="undo redo custSel modSld">
      <pc:chgData name="Dinesh N" userId="9284482f117619d7" providerId="LiveId" clId="{9FB51269-D182-4AF8-8220-D32F158539E6}" dt="2024-05-15T14:46:04.346" v="75" actId="20577"/>
      <pc:docMkLst>
        <pc:docMk/>
      </pc:docMkLst>
      <pc:sldChg chg="modSp mod">
        <pc:chgData name="Dinesh N" userId="9284482f117619d7" providerId="LiveId" clId="{9FB51269-D182-4AF8-8220-D32F158539E6}" dt="2024-05-15T14:46:04.346" v="75" actId="20577"/>
        <pc:sldMkLst>
          <pc:docMk/>
          <pc:sldMk cId="304768613" sldId="261"/>
        </pc:sldMkLst>
        <pc:spChg chg="mod">
          <ac:chgData name="Dinesh N" userId="9284482f117619d7" providerId="LiveId" clId="{9FB51269-D182-4AF8-8220-D32F158539E6}" dt="2024-05-15T14:46:04.346" v="75" actId="20577"/>
          <ac:spMkLst>
            <pc:docMk/>
            <pc:sldMk cId="304768613" sldId="261"/>
            <ac:spMk id="8" creationId="{C479AE59-EEA2-DB0E-C96A-29E8BD9849B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841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8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0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0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8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0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1C568-2EF0-68B8-3768-CE7B9A6A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4028F-F0DE-E95A-058D-8CE33DEA95D6}"/>
              </a:ext>
            </a:extLst>
          </p:cNvPr>
          <p:cNvSpPr/>
          <p:nvPr/>
        </p:nvSpPr>
        <p:spPr>
          <a:xfrm>
            <a:off x="0" y="830739"/>
            <a:ext cx="7071360" cy="1325563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8C80-F0C9-B509-4626-7B36420B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12"/>
            <a:ext cx="10515600" cy="1325563"/>
          </a:xfrm>
        </p:spPr>
        <p:txBody>
          <a:bodyPr>
            <a:no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Hospitality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Report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79AE59-EEA2-DB0E-C96A-29E8BD9849BA}"/>
              </a:ext>
            </a:extLst>
          </p:cNvPr>
          <p:cNvSpPr/>
          <p:nvPr/>
        </p:nvSpPr>
        <p:spPr>
          <a:xfrm>
            <a:off x="4909457" y="2786744"/>
            <a:ext cx="7282543" cy="2960914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- Q2 - 2022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Atliq Hotel 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682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71360" cy="606175"/>
          </a:xfrm>
        </p:spPr>
        <p:txBody>
          <a:bodyPr>
            <a:no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A67E22-0BC4-753F-57DC-F8D6622E7001}"/>
              </a:ext>
            </a:extLst>
          </p:cNvPr>
          <p:cNvSpPr/>
          <p:nvPr/>
        </p:nvSpPr>
        <p:spPr>
          <a:xfrm>
            <a:off x="809625" y="2162175"/>
            <a:ext cx="10515600" cy="4286249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Atliq Grands owns multiple five-star hotels across India. They have been in the hospitality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Industry for the past 20 years. 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Due to strategic moves from other competitors and ineffective decision-making in management, Atliq Grands are losing its market share and revenue in the luxury/ business hotels category. 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As a strategic move, the managing director of Atliq Grands wanted to incorporate “business and data intelligence” in order to regain their market share and revenue.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3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3699F-8407-6E17-AC82-0139CE4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047751"/>
            <a:ext cx="4295775" cy="5457824"/>
          </a:xfrm>
          <a:prstGeom prst="roundRect">
            <a:avLst>
              <a:gd name="adj" fmla="val 358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Dataset consists of 5 Tables.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dim_date – Dates, Months etc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dim_hotels – name, id, city, category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dim_rooms – room class, id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fact_bookings – Customer Booking data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fact_aggregated_bookings – Hotel Booking Data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DIM tables have the dimensions and the FACT tables have the continuous data.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data was imported to Power BI and the data model created is shown.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This data is used to generate insights and to uncover key findings.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5E24C-1EBD-6022-6028-16B2E5C116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7751"/>
            <a:ext cx="7524750" cy="54578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80000" cy="576000"/>
          </a:xfrm>
        </p:spPr>
        <p:txBody>
          <a:bodyPr>
            <a:no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Information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28684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3699F-8407-6E17-AC82-0139CE4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428750"/>
            <a:ext cx="11882898" cy="4981882"/>
          </a:xfrm>
          <a:prstGeom prst="roundRect">
            <a:avLst>
              <a:gd name="adj" fmla="val 358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1400" dirty="0">
                <a:solidFill>
                  <a:schemeClr val="tx1"/>
                </a:solidFill>
              </a:rPr>
              <a:t>This report presents a comprehensive analysis of the performance of the Atliq Hotel Chain during the second quarter of 2024 (April - June).</a:t>
            </a:r>
          </a:p>
          <a:p>
            <a:pPr defTabSz="457200"/>
            <a:r>
              <a:rPr lang="en-US" sz="1400" dirty="0">
                <a:solidFill>
                  <a:schemeClr val="tx1"/>
                </a:solidFill>
              </a:rPr>
              <a:t> The data covers key metrics across 25 properties in major Indian cities. </a:t>
            </a:r>
          </a:p>
          <a:p>
            <a:pPr defTabSz="457200"/>
            <a:r>
              <a:rPr lang="en-US" sz="1400" dirty="0">
                <a:solidFill>
                  <a:schemeClr val="tx1"/>
                </a:solidFill>
              </a:rPr>
              <a:t>Few KPIs include: </a:t>
            </a:r>
          </a:p>
          <a:p>
            <a:pPr defTabSz="457200"/>
            <a:endParaRPr lang="en-US" sz="1400" dirty="0">
              <a:solidFill>
                <a:schemeClr val="tx1"/>
              </a:solidFill>
            </a:endParaRP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Total Bookings, Occupancy  and Cancellations.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Capacity vs Availability Ratio.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Occupancy vs Cancellation Ratio.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Revenue Breakdown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Income vs refund analysis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Weekly and monthly trends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Average Ratings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Bookings by City, Day Type, Room Category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80000" cy="576000"/>
          </a:xfrm>
        </p:spPr>
        <p:txBody>
          <a:bodyPr>
            <a:noAutofit/>
          </a:bodyPr>
          <a:lstStyle/>
          <a:p>
            <a:r>
              <a:rPr lang="en-I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  Overview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7AD6-D19B-60F8-42B3-1A60B294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86" y="3026767"/>
            <a:ext cx="7444543" cy="697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A0FC39-F192-F77B-9F26-15B2B4D3E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82" y="3756330"/>
            <a:ext cx="7444547" cy="8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6425D1CA-589A-9D62-CE10-4DA513E9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90E4-E8BE-E738-9C2E-9B9F738312FA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F014C6-EB91-056D-1911-67075A592350}"/>
              </a:ext>
            </a:extLst>
          </p:cNvPr>
          <p:cNvSpPr txBox="1">
            <a:spLocks/>
          </p:cNvSpPr>
          <p:nvPr/>
        </p:nvSpPr>
        <p:spPr>
          <a:xfrm>
            <a:off x="0" y="71175"/>
            <a:ext cx="4484914" cy="5329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 Overview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7373-DCF5-E975-4775-2DB14488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4" y="2915436"/>
            <a:ext cx="3989762" cy="250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B343F-2D6E-28DC-0F73-70A072C2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51" y="2915436"/>
            <a:ext cx="3991759" cy="2501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1D9A5-3DC2-E3FB-CF78-7DCF4F50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344" y="2915436"/>
            <a:ext cx="3989762" cy="2501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7D9B9F-244E-E5A5-16F8-A2C7684920E1}"/>
              </a:ext>
            </a:extLst>
          </p:cNvPr>
          <p:cNvSpPr txBox="1"/>
          <p:nvPr/>
        </p:nvSpPr>
        <p:spPr>
          <a:xfrm>
            <a:off x="727788" y="978855"/>
            <a:ext cx="10450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report is divided into 3 main sections: 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Overview – An overview of the revenue and bookings.</a:t>
            </a:r>
          </a:p>
          <a:p>
            <a:pPr marL="342900" indent="-342900">
              <a:buAutoNum type="arabicParenR"/>
            </a:pPr>
            <a:r>
              <a:rPr lang="en-US" dirty="0"/>
              <a:t>Property – Breakdown of Ratings, Bookings, Occupancy, etc. </a:t>
            </a:r>
          </a:p>
          <a:p>
            <a:pPr marL="342900" indent="-342900">
              <a:buAutoNum type="arabicParenR"/>
            </a:pPr>
            <a:r>
              <a:rPr lang="en-US" dirty="0"/>
              <a:t>Revenue – Revenue Breakdown by different factors, Refunds, Hotels, etc.</a:t>
            </a:r>
          </a:p>
        </p:txBody>
      </p: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1C568-2EF0-68B8-3768-CE7B9A6A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4028F-F0DE-E95A-058D-8CE33DEA95D6}"/>
              </a:ext>
            </a:extLst>
          </p:cNvPr>
          <p:cNvSpPr/>
          <p:nvPr/>
        </p:nvSpPr>
        <p:spPr>
          <a:xfrm>
            <a:off x="0" y="830739"/>
            <a:ext cx="7071360" cy="1325563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8C80-F0C9-B509-4626-7B36420B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12"/>
            <a:ext cx="10515600" cy="1325563"/>
          </a:xfrm>
        </p:spPr>
        <p:txBody>
          <a:bodyPr>
            <a:no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Hospitality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Report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79AE59-EEA2-DB0E-C96A-29E8BD9849BA}"/>
              </a:ext>
            </a:extLst>
          </p:cNvPr>
          <p:cNvSpPr/>
          <p:nvPr/>
        </p:nvSpPr>
        <p:spPr>
          <a:xfrm>
            <a:off x="4909457" y="2786744"/>
            <a:ext cx="7282543" cy="2960914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j-ea"/>
                <a:cs typeface="+mj-cs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04768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1721</TotalTime>
  <Words>330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Depth</vt:lpstr>
      <vt:lpstr>Hospitality  Data Analysis Report</vt:lpstr>
      <vt:lpstr>Introduction</vt:lpstr>
      <vt:lpstr>Dataset Information and Overview</vt:lpstr>
      <vt:lpstr>KPI  Overview</vt:lpstr>
      <vt:lpstr>PowerPoint Presentation</vt:lpstr>
      <vt:lpstr>Hospitality  Data Analysis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Dinesh N</cp:lastModifiedBy>
  <cp:revision>5</cp:revision>
  <dcterms:created xsi:type="dcterms:W3CDTF">2018-06-07T21:39:02Z</dcterms:created>
  <dcterms:modified xsi:type="dcterms:W3CDTF">2024-05-15T14:46:20Z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